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webextensions/webextension1.xml" ContentType="application/vnd.ms-office.webextensio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webextensions/taskpanes.xml" ContentType="application/vnd.ms-office.webextensiontaskpan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11/relationships/webextensiontaskpanes" Target="ppt/webextensions/taskpanes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2" r:id="rId3"/>
    <p:sldId id="303" r:id="rId4"/>
    <p:sldId id="304" r:id="rId5"/>
    <p:sldId id="305" r:id="rId6"/>
    <p:sldId id="301" r:id="rId7"/>
    <p:sldId id="319" r:id="rId8"/>
    <p:sldId id="312" r:id="rId9"/>
    <p:sldId id="314" r:id="rId10"/>
    <p:sldId id="315" r:id="rId11"/>
    <p:sldId id="307" r:id="rId12"/>
    <p:sldId id="317" r:id="rId13"/>
    <p:sldId id="313" r:id="rId14"/>
    <p:sldId id="311" r:id="rId15"/>
    <p:sldId id="316" r:id="rId16"/>
    <p:sldId id="31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4934"/>
    <a:srgbClr val="C34833"/>
    <a:srgbClr val="CD533F"/>
    <a:srgbClr val="D26452"/>
    <a:srgbClr val="FF2525"/>
    <a:srgbClr val="FF3737"/>
    <a:srgbClr val="FF4343"/>
    <a:srgbClr val="FF5050"/>
    <a:srgbClr val="E2005B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>
        <p:scale>
          <a:sx n="70" d="100"/>
          <a:sy n="70" d="100"/>
        </p:scale>
        <p:origin x="-426" y="60"/>
      </p:cViewPr>
      <p:guideLst>
        <p:guide orient="horz" pos="20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D5D86-F7E5-4B70-9672-DB19E48D0626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1A4F9-49A9-4193-A553-389E920DE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118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10900230" y="6414406"/>
            <a:ext cx="1204686" cy="365125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51F2DBE-1683-4F67-A408-40EF95DD9E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9451" y="6516309"/>
            <a:ext cx="722768" cy="173926"/>
          </a:xfrm>
          <a:prstGeom prst="rect">
            <a:avLst/>
          </a:prstGeom>
        </p:spPr>
      </p:pic>
      <p:cxnSp>
        <p:nvCxnSpPr>
          <p:cNvPr id="31" name="Straight Connector 30"/>
          <p:cNvCxnSpPr/>
          <p:nvPr userDrawn="1"/>
        </p:nvCxnSpPr>
        <p:spPr>
          <a:xfrm>
            <a:off x="11676842" y="6479382"/>
            <a:ext cx="0" cy="2500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 userDrawn="1"/>
        </p:nvGrpSpPr>
        <p:grpSpPr>
          <a:xfrm>
            <a:off x="94129" y="6539489"/>
            <a:ext cx="10674012" cy="128797"/>
            <a:chOff x="971888" y="2837778"/>
            <a:chExt cx="9953173" cy="685351"/>
          </a:xfrm>
        </p:grpSpPr>
        <p:sp>
          <p:nvSpPr>
            <p:cNvPr id="35" name="Chevron 34"/>
            <p:cNvSpPr/>
            <p:nvPr userDrawn="1"/>
          </p:nvSpPr>
          <p:spPr>
            <a:xfrm>
              <a:off x="4289612" y="2837778"/>
              <a:ext cx="6635449" cy="685351"/>
            </a:xfrm>
            <a:prstGeom prst="chevron">
              <a:avLst/>
            </a:prstGeom>
            <a:solidFill>
              <a:srgbClr val="BC2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Chevron 35"/>
            <p:cNvSpPr/>
            <p:nvPr userDrawn="1"/>
          </p:nvSpPr>
          <p:spPr>
            <a:xfrm>
              <a:off x="971888" y="2837778"/>
              <a:ext cx="3505984" cy="685351"/>
            </a:xfrm>
            <a:prstGeom prst="chevron">
              <a:avLst/>
            </a:prstGeom>
            <a:solidFill>
              <a:srgbClr val="25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5586248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1812"/>
            <a:ext cx="12192000" cy="6858000"/>
          </a:xfrm>
          <a:custGeom>
            <a:avLst/>
            <a:gdLst>
              <a:gd name="connsiteX0" fmla="*/ 466286 w 12192000"/>
              <a:gd name="connsiteY0" fmla="*/ 186219 h 6858000"/>
              <a:gd name="connsiteX1" fmla="*/ 149466 w 12192000"/>
              <a:gd name="connsiteY1" fmla="*/ 503039 h 6858000"/>
              <a:gd name="connsiteX2" fmla="*/ 149466 w 12192000"/>
              <a:gd name="connsiteY2" fmla="*/ 6341714 h 6858000"/>
              <a:gd name="connsiteX3" fmla="*/ 466286 w 12192000"/>
              <a:gd name="connsiteY3" fmla="*/ 6658534 h 6858000"/>
              <a:gd name="connsiteX4" fmla="*/ 11665630 w 12192000"/>
              <a:gd name="connsiteY4" fmla="*/ 6658534 h 6858000"/>
              <a:gd name="connsiteX5" fmla="*/ 11982450 w 12192000"/>
              <a:gd name="connsiteY5" fmla="*/ 6341714 h 6858000"/>
              <a:gd name="connsiteX6" fmla="*/ 11982450 w 12192000"/>
              <a:gd name="connsiteY6" fmla="*/ 503039 h 6858000"/>
              <a:gd name="connsiteX7" fmla="*/ 11665630 w 12192000"/>
              <a:gd name="connsiteY7" fmla="*/ 186219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466286" y="186219"/>
                </a:moveTo>
                <a:cubicBezTo>
                  <a:pt x="291311" y="186219"/>
                  <a:pt x="149466" y="328064"/>
                  <a:pt x="149466" y="503039"/>
                </a:cubicBezTo>
                <a:lnTo>
                  <a:pt x="149466" y="6341714"/>
                </a:lnTo>
                <a:cubicBezTo>
                  <a:pt x="149466" y="6516689"/>
                  <a:pt x="291311" y="6658534"/>
                  <a:pt x="466286" y="6658534"/>
                </a:cubicBezTo>
                <a:lnTo>
                  <a:pt x="11665630" y="6658534"/>
                </a:lnTo>
                <a:cubicBezTo>
                  <a:pt x="11840605" y="6658534"/>
                  <a:pt x="11982450" y="6516689"/>
                  <a:pt x="11982450" y="6341714"/>
                </a:cubicBezTo>
                <a:lnTo>
                  <a:pt x="11982450" y="503039"/>
                </a:lnTo>
                <a:cubicBezTo>
                  <a:pt x="11982450" y="328064"/>
                  <a:pt x="11840605" y="186219"/>
                  <a:pt x="11665630" y="18621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BC2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10652580" y="6128656"/>
            <a:ext cx="1204686" cy="365125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51F2DBE-1683-4F67-A408-40EF95DD9E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1801" y="6230559"/>
            <a:ext cx="722768" cy="17392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429192" y="6193632"/>
            <a:ext cx="0" cy="2500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068510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229B9D-8B09-477C-A028-5DE98DAE3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18" t="15096" r="11776" b="13908"/>
          <a:stretch/>
        </p:blipFill>
        <p:spPr>
          <a:xfrm>
            <a:off x="5488668" y="5936814"/>
            <a:ext cx="1331748" cy="646849"/>
          </a:xfrm>
          <a:prstGeom prst="rect">
            <a:avLst/>
          </a:prstGeom>
        </p:spPr>
      </p:pic>
      <p:sp>
        <p:nvSpPr>
          <p:cNvPr id="3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10900230" y="6414406"/>
            <a:ext cx="1204686" cy="365125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51F2DBE-1683-4F67-A408-40EF95DD9E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39180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F2DBE-1683-4F67-A408-40EF95DD9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240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lip%20H&#432;&#7899;ng%20Nghi&#7879;p%20-%20SG%20Food.mp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2DBE-1683-4F67-A408-40EF95DD9EB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893506" y="1883163"/>
            <a:ext cx="861766" cy="4518515"/>
          </a:xfrm>
          <a:prstGeom prst="rect">
            <a:avLst/>
          </a:prstGeom>
          <a:noFill/>
        </p:spPr>
        <p:txBody>
          <a:bodyPr vert="eaVert" wrap="square" lIns="121916" tIns="60957" rIns="121916" bIns="60957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 DUNG CHÍNH</a:t>
            </a:r>
            <a:endParaRPr lang="zh-CN" altLang="en-US" sz="4000" b="1" dirty="0">
              <a:solidFill>
                <a:srgbClr val="C00000"/>
              </a:solidFill>
              <a:latin typeface="Cambria" panose="02040503050406030204" pitchFamily="18" charset="0"/>
              <a:ea typeface="微软雅黑 Light" panose="020B0502040204020203" pitchFamily="34" charset="-12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096000" y="1691984"/>
            <a:ext cx="5641298" cy="523220"/>
            <a:chOff x="1727564" y="466960"/>
            <a:chExt cx="5641298" cy="523220"/>
          </a:xfrm>
        </p:grpSpPr>
        <p:sp>
          <p:nvSpPr>
            <p:cNvPr id="17" name="文本框 9"/>
            <p:cNvSpPr txBox="1"/>
            <p:nvPr/>
          </p:nvSpPr>
          <p:spPr>
            <a:xfrm>
              <a:off x="1727564" y="466960"/>
              <a:ext cx="643125" cy="52322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Yu Gothic UI Light" panose="020B0300000000000000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18" name="矩形 10"/>
            <p:cNvSpPr/>
            <p:nvPr/>
          </p:nvSpPr>
          <p:spPr>
            <a:xfrm>
              <a:off x="2443518" y="562655"/>
              <a:ext cx="4925344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TỔNG QUAN HƯỚNG NGHIỆP YOOT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2170340" y="4491168"/>
            <a:ext cx="2291606" cy="137243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96000" y="2538766"/>
            <a:ext cx="4966741" cy="523220"/>
            <a:chOff x="1727564" y="466960"/>
            <a:chExt cx="4966741" cy="523220"/>
          </a:xfrm>
        </p:grpSpPr>
        <p:sp>
          <p:nvSpPr>
            <p:cNvPr id="21" name="文本框 9"/>
            <p:cNvSpPr txBox="1"/>
            <p:nvPr/>
          </p:nvSpPr>
          <p:spPr>
            <a:xfrm>
              <a:off x="1727564" y="466960"/>
              <a:ext cx="643125" cy="52322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Yu Gothic UI Light" panose="020B0300000000000000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22" name="矩形 10"/>
            <p:cNvSpPr/>
            <p:nvPr/>
          </p:nvSpPr>
          <p:spPr>
            <a:xfrm>
              <a:off x="2443518" y="562655"/>
              <a:ext cx="4250787" cy="395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SƠ LƯỢC VỀ ỨNG DỤNG YOOT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96000" y="4174575"/>
            <a:ext cx="4686063" cy="523220"/>
            <a:chOff x="1727564" y="466960"/>
            <a:chExt cx="4686063" cy="523220"/>
          </a:xfrm>
        </p:grpSpPr>
        <p:sp>
          <p:nvSpPr>
            <p:cNvPr id="24" name="文本框 9"/>
            <p:cNvSpPr txBox="1"/>
            <p:nvPr/>
          </p:nvSpPr>
          <p:spPr>
            <a:xfrm>
              <a:off x="1727564" y="466960"/>
              <a:ext cx="643125" cy="52322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05</a:t>
              </a:r>
              <a:endParaRPr lang="zh-CN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Yu Gothic UI Light" panose="020B0300000000000000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25" name="矩形 10"/>
            <p:cNvSpPr/>
            <p:nvPr/>
          </p:nvSpPr>
          <p:spPr>
            <a:xfrm>
              <a:off x="2443518" y="562655"/>
              <a:ext cx="3970109" cy="395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HỎI VÀ ĐÁP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0340" y="1497281"/>
            <a:ext cx="2326268" cy="2326268"/>
          </a:xfrm>
          <a:prstGeom prst="rect">
            <a:avLst/>
          </a:prstGeom>
        </p:spPr>
      </p:pic>
      <p:sp>
        <p:nvSpPr>
          <p:cNvPr id="29" name="文本框 9"/>
          <p:cNvSpPr txBox="1"/>
          <p:nvPr/>
        </p:nvSpPr>
        <p:spPr>
          <a:xfrm>
            <a:off x="6098500" y="3350726"/>
            <a:ext cx="643125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Tahoma" panose="020B0604030504040204" pitchFamily="34" charset="0"/>
              <a:ea typeface="Yu Gothic UI Light" panose="020B0300000000000000" pitchFamily="34" charset="-128"/>
              <a:cs typeface="Tahoma" panose="020B0604030504040204" pitchFamily="34" charset="0"/>
            </a:endParaRPr>
          </a:p>
        </p:txBody>
      </p:sp>
      <p:sp>
        <p:nvSpPr>
          <p:cNvPr id="30" name="矩形 10"/>
          <p:cNvSpPr/>
          <p:nvPr/>
        </p:nvSpPr>
        <p:spPr>
          <a:xfrm>
            <a:off x="6814454" y="3446421"/>
            <a:ext cx="4068405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CÀI ĐẶT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100483" y="889647"/>
            <a:ext cx="5641298" cy="523220"/>
            <a:chOff x="1727564" y="466960"/>
            <a:chExt cx="5641298" cy="523220"/>
          </a:xfrm>
        </p:grpSpPr>
        <p:sp>
          <p:nvSpPr>
            <p:cNvPr id="32" name="文本框 9"/>
            <p:cNvSpPr txBox="1"/>
            <p:nvPr/>
          </p:nvSpPr>
          <p:spPr>
            <a:xfrm>
              <a:off x="1727564" y="466960"/>
              <a:ext cx="643125" cy="52322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Yu Gothic UI Light" panose="020B0300000000000000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33" name="矩形 10"/>
            <p:cNvSpPr/>
            <p:nvPr/>
          </p:nvSpPr>
          <p:spPr>
            <a:xfrm>
              <a:off x="2443518" y="562655"/>
              <a:ext cx="4925344" cy="395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ĐẶT VẤN ĐỀ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92215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2DBE-1683-4F67-A408-40EF95DD9EB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609" y="166681"/>
            <a:ext cx="10667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TRẮC NGHIỆM TÍNH CÁCH THEO DISC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6979" y="723325"/>
            <a:ext cx="10740788" cy="5732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SD	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Kiên nhẫn, truyền thống, điềm tĩnh, đáng tin cậy, chăm chỉ, ương bướng, lô-gic, xin lời khuyên, đa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nghi, cầu tiến, khoa học, có trách nhiệm và không thay đổi cách làm.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	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Đáng tin, cảm xúc, đáng tin cậy, chăm chỉ, dễ gần, khuyến khích, tỉnh táo, tử tế, quảng giao, mềm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dẻo, cởi mở, thích trò chuyện, dễ tiếp cận và tốt bụng.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	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Cẩn thận, rụt rè, trầm lặng, tập trung, dễ bằng lòng, chú trọng chi tiết, mềm dẻo, thấu đáo, chính 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xác, điềm tĩnh, lô-gic, ngăn nắp và chính xác.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CD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Lô-gic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trọng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vọng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quyết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trọng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chi 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thắn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khắt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khe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	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Chú 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trọng chi tiết, mềm dẻo, đòi hỏi cao, thận trọng, cởi mở, thích trò chuyện, dễ tiếp cận và tốt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bụng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CS	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Thấu 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đáo, chính xác, điềm tĩnh, lô-gic, ngăn nắp, chính xác, cẩn thận, rụt rè, trầm lặng, tập trung,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dễ 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bằng 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lòng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chú trọng chi tiết và mềm dẻo.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633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2DBE-1683-4F67-A408-40EF95DD9EB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609" y="166681"/>
            <a:ext cx="10667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DOANH NGHIỆP THAM GIA QUAY VIDEO HƯỚNG NGHIỆP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530" name="Picture 2" descr="E:\YOOT\DN tham gia quay cl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840" y="610552"/>
            <a:ext cx="10427279" cy="58588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592" y="1310172"/>
            <a:ext cx="129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11E16"/>
                </a:solidFill>
                <a:hlinkClick r:id="rId3" action="ppaction://hlinkfile"/>
              </a:rPr>
              <a:t>Video </a:t>
            </a:r>
            <a:r>
              <a:rPr lang="en-US" b="1" dirty="0" err="1" smtClean="0">
                <a:solidFill>
                  <a:srgbClr val="B11E16"/>
                </a:solidFill>
                <a:hlinkClick r:id="rId3" action="ppaction://hlinkfile"/>
              </a:rPr>
              <a:t>mẫu</a:t>
            </a:r>
            <a:endParaRPr lang="en-US" b="1" dirty="0">
              <a:solidFill>
                <a:srgbClr val="B11E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633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2DBE-1683-4F67-A408-40EF95DD9EB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609" y="166681"/>
            <a:ext cx="10667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TƯ VẤN NGÀNH HỌC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29" y="1248604"/>
            <a:ext cx="11664289" cy="52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8353" y="750622"/>
            <a:ext cx="7860717" cy="543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200000"/>
              </a:lnSpc>
            </a:pP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nối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phận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tuyển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trường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633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2DBE-1683-4F67-A408-40EF95DD9EB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609" y="166681"/>
            <a:ext cx="10667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TƯ VẤN DU HỌC MIỄN PHÍ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231" y="804650"/>
            <a:ext cx="312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0931" y="788443"/>
            <a:ext cx="3053402" cy="471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811459" y="5472747"/>
            <a:ext cx="2702263" cy="1064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MIỄN PHÍ LÀM HỒ SƠ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HƠN 2000 TRƯỜNG 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9506" y="761782"/>
            <a:ext cx="31337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594227" y="5461371"/>
            <a:ext cx="2702263" cy="1064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 DÕI TIẾN TRÌNH HỒ SƠ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633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2DBE-1683-4F67-A408-40EF95DD9EB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609" y="166681"/>
            <a:ext cx="10667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ĐÀO TẠO KỸ NĂNG MỀM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865" y="914397"/>
            <a:ext cx="8038532" cy="4271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KỸ NĂNG THUYẾT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TRÌNH</a:t>
            </a: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KỸ NĂNG GIAO TIẾP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KỸ NĂNG GIẢI QUYẾT VẤN ĐÊ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KỸ NĂNG LÀM VIỆC NHÓM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KỸ NĂNG QUẢN LÝ MỤC TIÊU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KỸ NĂNG CHINH PHỤC NHÀ TUYỂN DỤNG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633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2DBE-1683-4F67-A408-40EF95DD9EB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609" y="166681"/>
            <a:ext cx="10667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KẾT NỐI TUYỂN DỤNG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1326" y="1514137"/>
            <a:ext cx="2651850" cy="480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089456" y="968991"/>
            <a:ext cx="2197301" cy="543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20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CV ĐA PHƯƠNG TIỆN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8995" y="1596220"/>
            <a:ext cx="308105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149" y="1622236"/>
            <a:ext cx="286603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910694" y="245652"/>
            <a:ext cx="4667516" cy="614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50000"/>
              </a:lnSpc>
            </a:pP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HƠN 100K NHÀ TUYỂN DỤNG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THUẬN TIỆN TÌM CHỌN SINH VIÊN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633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2DBE-1683-4F67-A408-40EF95DD9EB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609" y="166681"/>
            <a:ext cx="10667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CÀI ĐẶT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865" y="914397"/>
            <a:ext cx="8038532" cy="4271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TẢI APP YOOT NHANH</a:t>
            </a:r>
          </a:p>
          <a:p>
            <a:pPr marL="342900" indent="-342900">
              <a:lnSpc>
                <a:spcPct val="200000"/>
              </a:lnSpc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APP STORE (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IOS)</a:t>
            </a:r>
          </a:p>
          <a:p>
            <a:pPr marL="342900" indent="-342900">
              <a:lnSpc>
                <a:spcPct val="200000"/>
              </a:lnSpc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CH PLAY (Android)</a:t>
            </a:r>
          </a:p>
          <a:p>
            <a:pPr marL="800100" lvl="1" indent="-342900">
              <a:lnSpc>
                <a:spcPct val="200000"/>
              </a:lnSpc>
            </a:pP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200000"/>
              </a:lnSpc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TẠO TÀI KHOẢN ĐƠN GIẢN</a:t>
            </a:r>
          </a:p>
          <a:p>
            <a:pPr marL="342900" lvl="1" indent="-342900">
              <a:lnSpc>
                <a:spcPct val="200000"/>
              </a:lnSpc>
            </a:pP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200000"/>
              </a:lnSpc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GIAO DIỆN THÂN THIỆN </a:t>
            </a: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200000"/>
              </a:lnSpc>
            </a:pP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633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840464-5404-004D-8765-765F9D8DA0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" y="0"/>
            <a:ext cx="121043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4809" y="211651"/>
            <a:ext cx="7719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CÂU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CHUYỆN CHỌN NGÀNH HỌC</a:t>
            </a:r>
          </a:p>
        </p:txBody>
      </p:sp>
    </p:spTree>
    <p:extLst>
      <p:ext uri="{BB962C8B-B14F-4D97-AF65-F5344CB8AC3E}">
        <p14:creationId xmlns:p14="http://schemas.microsoft.com/office/powerpoint/2010/main" xmlns="" val="1261275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2DBE-1683-4F67-A408-40EF95DD9EB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30220F-63B2-6D47-B5E8-351746F77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" y="0"/>
            <a:ext cx="121043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4809" y="211651"/>
            <a:ext cx="7719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CHỌN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SAI NGÀNH HỌC THÌ SAO?</a:t>
            </a:r>
          </a:p>
        </p:txBody>
      </p:sp>
    </p:spTree>
    <p:extLst>
      <p:ext uri="{BB962C8B-B14F-4D97-AF65-F5344CB8AC3E}">
        <p14:creationId xmlns:p14="http://schemas.microsoft.com/office/powerpoint/2010/main" xmlns="" val="1261275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2DBE-1683-4F67-A408-40EF95DD9EB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3CF39F2-65CF-7945-852A-638A21256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4809" y="211651"/>
            <a:ext cx="7719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LÀM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THẾ NÀO ĐỂ CHỌN NGÀNH HỌC ĐÚNG?</a:t>
            </a:r>
          </a:p>
        </p:txBody>
      </p:sp>
    </p:spTree>
    <p:extLst>
      <p:ext uri="{BB962C8B-B14F-4D97-AF65-F5344CB8AC3E}">
        <p14:creationId xmlns:p14="http://schemas.microsoft.com/office/powerpoint/2010/main" xmlns="" val="1261275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2DBE-1683-4F67-A408-40EF95DD9EB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A7A5A3B-2A23-114C-9456-494809BE5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4809" y="104075"/>
            <a:ext cx="880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CHỌN </a:t>
            </a:r>
            <a:r>
              <a:rPr lang="en-US" sz="2800" b="1" dirty="0">
                <a:solidFill>
                  <a:schemeClr val="bg1"/>
                </a:solidFill>
              </a:rPr>
              <a:t>NGÀNH HỌC ĐÚNG ĐÃ ĐỦ ĐỂ THÀNH CÔNG?</a:t>
            </a:r>
          </a:p>
        </p:txBody>
      </p:sp>
    </p:spTree>
    <p:extLst>
      <p:ext uri="{BB962C8B-B14F-4D97-AF65-F5344CB8AC3E}">
        <p14:creationId xmlns:p14="http://schemas.microsoft.com/office/powerpoint/2010/main" xmlns="" val="1261275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8101" y="16625"/>
            <a:ext cx="12095798" cy="6858000"/>
            <a:chOff x="48101" y="16625"/>
            <a:chExt cx="12095798" cy="68580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41EC3BEA-6502-CC4A-BBC5-7044C9DEC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1" y="16625"/>
              <a:ext cx="12095798" cy="6858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858000" y="4206240"/>
              <a:ext cx="48234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A4934"/>
                  </a:solidFill>
                  <a:latin typeface="Arial" pitchFamily="34" charset="0"/>
                  <a:cs typeface="Arial" pitchFamily="34" charset="0"/>
                </a:rPr>
                <a:t>6 KHÓA ĐÀO TẠO KỸ NĂNG MỀM + MẠNG XÃ HỘI</a:t>
              </a:r>
              <a:endParaRPr lang="en-US" b="1" dirty="0">
                <a:solidFill>
                  <a:srgbClr val="CA493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2DBE-1683-4F67-A408-40EF95DD9EB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5029" y="166681"/>
            <a:ext cx="629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TỔNG QUAN HƯỚNG NGHIỆP YOOT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9965" y="1052055"/>
            <a:ext cx="216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HƯỚNG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NGHIỆP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TRỌN VẸN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675120" y="4343400"/>
            <a:ext cx="0" cy="3657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044752" y="1542205"/>
            <a:ext cx="2147247" cy="573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B11E16"/>
                </a:solidFill>
                <a:latin typeface="Arial" pitchFamily="34" charset="0"/>
                <a:cs typeface="Arial" pitchFamily="34" charset="0"/>
              </a:rPr>
              <a:t>HIỆN THỰC ƯỚC MƠ NGHỀ NGHIỆP</a:t>
            </a:r>
            <a:endParaRPr lang="en-US" sz="1600" b="1" dirty="0">
              <a:solidFill>
                <a:srgbClr val="B11E1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 rot="10800000">
            <a:off x="10486028" y="1910686"/>
            <a:ext cx="1678675" cy="40533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633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2DBE-1683-4F67-A408-40EF95DD9EB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609" y="166681"/>
            <a:ext cx="10667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BAN CỐ VẤN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633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2DBE-1683-4F67-A408-40EF95DD9EB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609" y="166681"/>
            <a:ext cx="10667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TRẮC NGHIỆM TÍNH CÁCH THEO DISC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557" y="955986"/>
            <a:ext cx="39338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H="1">
            <a:off x="8147713" y="928048"/>
            <a:ext cx="13648" cy="51588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404510" y="3548418"/>
            <a:ext cx="5950427" cy="272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243247" y="1119122"/>
            <a:ext cx="3357349" cy="1883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 (Dominance)</a:t>
            </a: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Kiên quyết, chủ động, cứng </a:t>
            </a:r>
            <a:r>
              <a:rPr lang="vi-V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rắn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vi-V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mạnh </a:t>
            </a:r>
            <a:r>
              <a:rPr lang="vi-V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mẽ, thiếu kiên nhẫn, thẳng thắn, nhanh, nóng tính và quan tâm kết quả.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245520" y="4178546"/>
            <a:ext cx="3164008" cy="1883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(Influence)</a:t>
            </a: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Hoạt ngôn, vui vẻ, nhiệt tình, nhiều năng lượng, cảm xúc, lạc quan, cởi mở, sinh động, nồng hiệt, quan tâm cảm xúc và mối quan hệ con người.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095104" y="4371890"/>
            <a:ext cx="2975212" cy="1883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 (Steadiness)</a:t>
            </a: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Chậm rãi, ổn định, nhất quán, dễ cảm thông, thích giúp đỡ, khiêm tốn, nhẹ nhàng, kiên nhẫn, giao tiếp 1-1 tốt và quan tâm chiều sâu mối quan hệ.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083728" y="1412546"/>
            <a:ext cx="2975212" cy="1883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 (Compliance)</a:t>
            </a: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Thích phân tích, hay lo lắng, làm việc có hệ thống, đòi hỏi cao, thận trọng, chính xác, ngăn nắp, đòi hỏi cao và quan tâm kết quả.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0633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2DBE-1683-4F67-A408-40EF95DD9EB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609" y="166681"/>
            <a:ext cx="10667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TRẮC NGHIỆM TÍNH CÁCH THEO DISC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6979" y="723325"/>
            <a:ext cx="10740788" cy="5732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 	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Dứt 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khoát, táo bạo, thẳng thắn, khắc khe, năng động, độc lập, quan tâm kết quả, thích trò chuyện,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bộc trực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tham vọng, tìm kiếm cơ hội chiến thắng và ương 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bướng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DS	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Năng 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động, độc lập, quan tâm kết quả, thích trò chuyện, lịch thiệp và thấu đáo.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DC	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Thẳng 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thắn, khắt khe, thực tế, năng động, chính xác, logic, chú trọng mục tiêu, tham vọng, quyết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tâm 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 chú trọng chi tiết.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	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Hướng 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ngoại, quảng giao, dễ gần, chủ động, bận rộn, độc lập, dễ xúc động, tự phát, hay nói,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truyền 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cảm hứng, tạo động lực, khuyến khích, tỉnh táo và tử tế.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	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Dễ 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chịu, điềm tĩnh, lịch thiệp, thấu đáo, độc lập, dễ gần, dễ xúc động, dễ bằng lòng, quảng giao,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mềm 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dẻo, cởi mở, thích trò chuyện, dễ tiếp cận và tốt bụng.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IC	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Dễ 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chịu, điềm tĩnh, lịch thiệp, thấu đáo, độc lập, tốt bụng, dễ bằng lòng, chú trọng chi tiết và mềm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dẻo</a:t>
            </a:r>
            <a:r>
              <a:rPr lang="vi-V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633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B61087C-7075-40C1-9F32-E48A422A54E0}">
  <we:reference id="wa104380907" version="1.0.0.0" store="en-US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52103</TotalTime>
  <Words>404</Words>
  <Application>Microsoft Office PowerPoint</Application>
  <PresentationFormat>Custom</PresentationFormat>
  <Paragraphs>122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Phan Cong Chinh</cp:lastModifiedBy>
  <cp:revision>1160</cp:revision>
  <dcterms:created xsi:type="dcterms:W3CDTF">2019-10-15T14:24:33Z</dcterms:created>
  <dcterms:modified xsi:type="dcterms:W3CDTF">2021-03-18T09:33:51Z</dcterms:modified>
</cp:coreProperties>
</file>